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Overpass" panose="020B0604020202020204" charset="-52"/>
      <p:regular r:id="rId15"/>
    </p:embeddedFont>
    <p:embeddedFont>
      <p:font typeface="Syne" panose="020B0604020202020204" charset="0"/>
      <p:regular r:id="rId1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D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7" d="100"/>
          <a:sy n="97" d="100"/>
        </p:scale>
        <p:origin x="33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0570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331125"/>
            <a:ext cx="7415927" cy="2129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350"/>
              </a:lnSpc>
              <a:buNone/>
            </a:pPr>
            <a:r>
              <a:rPr lang="en-US" sz="6700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Опасность селфи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864037" y="4830723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Селфи стали неотъемлемой частью жизни.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5503426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Щегольский Андрей 10 "Б"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99954" y="640080"/>
            <a:ext cx="5811560" cy="726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Статистика</a:t>
            </a:r>
            <a:endParaRPr lang="en-US" sz="4550" dirty="0"/>
          </a:p>
        </p:txBody>
      </p:sp>
      <p:sp>
        <p:nvSpPr>
          <p:cNvPr id="4" name="Text 1"/>
          <p:cNvSpPr/>
          <p:nvPr/>
        </p:nvSpPr>
        <p:spPr>
          <a:xfrm>
            <a:off x="6299954" y="1715095"/>
            <a:ext cx="7516892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За последние 6 лет более 250 человек погибли, делая селфи.</a:t>
            </a:r>
            <a:endParaRPr lang="en-US" sz="1800" dirty="0"/>
          </a:p>
        </p:txBody>
      </p:sp>
      <p:sp>
        <p:nvSpPr>
          <p:cNvPr id="5" name="Shape 2"/>
          <p:cNvSpPr/>
          <p:nvPr/>
        </p:nvSpPr>
        <p:spPr>
          <a:xfrm>
            <a:off x="6299954" y="2609850"/>
            <a:ext cx="523042" cy="523042"/>
          </a:xfrm>
          <a:prstGeom prst="roundRect">
            <a:avLst>
              <a:gd name="adj" fmla="val 18667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93431" y="2697004"/>
            <a:ext cx="135969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700" dirty="0"/>
          </a:p>
        </p:txBody>
      </p:sp>
      <p:sp>
        <p:nvSpPr>
          <p:cNvPr id="7" name="Text 4"/>
          <p:cNvSpPr/>
          <p:nvPr/>
        </p:nvSpPr>
        <p:spPr>
          <a:xfrm>
            <a:off x="7055406" y="2609850"/>
            <a:ext cx="3037999" cy="363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Основные причины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7055406" y="3112532"/>
            <a:ext cx="6761440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Утопление, падения с высоты, дорожные аварии.</a:t>
            </a:r>
            <a:endParaRPr lang="en-US" sz="1800" dirty="0"/>
          </a:p>
        </p:txBody>
      </p:sp>
      <p:sp>
        <p:nvSpPr>
          <p:cNvPr id="9" name="Shape 6"/>
          <p:cNvSpPr/>
          <p:nvPr/>
        </p:nvSpPr>
        <p:spPr>
          <a:xfrm>
            <a:off x="6299954" y="3978235"/>
            <a:ext cx="523042" cy="523042"/>
          </a:xfrm>
          <a:prstGeom prst="roundRect">
            <a:avLst>
              <a:gd name="adj" fmla="val 18667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452592" y="4065389"/>
            <a:ext cx="217646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700" dirty="0"/>
          </a:p>
        </p:txBody>
      </p:sp>
      <p:sp>
        <p:nvSpPr>
          <p:cNvPr id="11" name="Text 8"/>
          <p:cNvSpPr/>
          <p:nvPr/>
        </p:nvSpPr>
        <p:spPr>
          <a:xfrm>
            <a:off x="7055406" y="3978235"/>
            <a:ext cx="2905720" cy="363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Места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7055406" y="4480917"/>
            <a:ext cx="6761440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Высокие здания, водоемы, дороги.</a:t>
            </a:r>
            <a:endParaRPr lang="en-US" sz="1800" dirty="0"/>
          </a:p>
        </p:txBody>
      </p:sp>
      <p:sp>
        <p:nvSpPr>
          <p:cNvPr id="13" name="Shape 10"/>
          <p:cNvSpPr/>
          <p:nvPr/>
        </p:nvSpPr>
        <p:spPr>
          <a:xfrm>
            <a:off x="6299954" y="5346621"/>
            <a:ext cx="523042" cy="523042"/>
          </a:xfrm>
          <a:prstGeom prst="roundRect">
            <a:avLst>
              <a:gd name="adj" fmla="val 18667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449735" y="5433774"/>
            <a:ext cx="223480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3</a:t>
            </a:r>
            <a:endParaRPr lang="en-US" sz="2700" dirty="0"/>
          </a:p>
        </p:txBody>
      </p:sp>
      <p:sp>
        <p:nvSpPr>
          <p:cNvPr id="15" name="Text 12"/>
          <p:cNvSpPr/>
          <p:nvPr/>
        </p:nvSpPr>
        <p:spPr>
          <a:xfrm>
            <a:off x="7055406" y="5346621"/>
            <a:ext cx="2905720" cy="363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Возраст</a:t>
            </a:r>
            <a:endParaRPr lang="en-US" sz="2250" dirty="0"/>
          </a:p>
        </p:txBody>
      </p:sp>
      <p:sp>
        <p:nvSpPr>
          <p:cNvPr id="16" name="Text 13"/>
          <p:cNvSpPr/>
          <p:nvPr/>
        </p:nvSpPr>
        <p:spPr>
          <a:xfrm>
            <a:off x="7055406" y="5849303"/>
            <a:ext cx="6761440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Погибшие - в основном молодые люди.</a:t>
            </a:r>
            <a:endParaRPr lang="en-US" sz="1800" dirty="0"/>
          </a:p>
        </p:txBody>
      </p:sp>
      <p:sp>
        <p:nvSpPr>
          <p:cNvPr id="17" name="Shape 14"/>
          <p:cNvSpPr/>
          <p:nvPr/>
        </p:nvSpPr>
        <p:spPr>
          <a:xfrm>
            <a:off x="6299954" y="6715006"/>
            <a:ext cx="523042" cy="523042"/>
          </a:xfrm>
          <a:prstGeom prst="roundRect">
            <a:avLst>
              <a:gd name="adj" fmla="val 18667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6437471" y="6802160"/>
            <a:ext cx="247888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4</a:t>
            </a:r>
            <a:endParaRPr lang="en-US" sz="2700" dirty="0"/>
          </a:p>
        </p:txBody>
      </p:sp>
      <p:sp>
        <p:nvSpPr>
          <p:cNvPr id="19" name="Text 16"/>
          <p:cNvSpPr/>
          <p:nvPr/>
        </p:nvSpPr>
        <p:spPr>
          <a:xfrm>
            <a:off x="7055406" y="6715006"/>
            <a:ext cx="2905720" cy="363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Риск</a:t>
            </a:r>
            <a:endParaRPr lang="en-US" sz="2250" dirty="0"/>
          </a:p>
        </p:txBody>
      </p:sp>
      <p:sp>
        <p:nvSpPr>
          <p:cNvPr id="20" name="Text 17"/>
          <p:cNvSpPr/>
          <p:nvPr/>
        </p:nvSpPr>
        <p:spPr>
          <a:xfrm>
            <a:off x="7055406" y="7217688"/>
            <a:ext cx="6761440" cy="371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Неправильное селфи может быть смертельным.</a:t>
            </a:r>
            <a:endParaRPr lang="en-US" sz="1800" dirty="0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115E9FB9-83A9-43C7-853A-EED7AF4B2222}"/>
              </a:ext>
            </a:extLst>
          </p:cNvPr>
          <p:cNvSpPr/>
          <p:nvPr/>
        </p:nvSpPr>
        <p:spPr>
          <a:xfrm>
            <a:off x="12811432" y="7589520"/>
            <a:ext cx="1818968" cy="640080"/>
          </a:xfrm>
          <a:prstGeom prst="rect">
            <a:avLst/>
          </a:prstGeom>
          <a:solidFill>
            <a:srgbClr val="FFFDE6"/>
          </a:solidFill>
          <a:ln>
            <a:solidFill>
              <a:srgbClr val="FFFD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199918"/>
            <a:ext cx="8612981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Психологические аспекты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46519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Зависимость от лайков и одобрения.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38471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Нарциссизм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864037" y="5017294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Чрезмерное внимание к себе.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5372695" y="438471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Неуверенность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5372695" y="501729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Попытка создать идеальный образ.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9881354" y="438471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Депрессия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9881354" y="501729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Сравнение с другими в соц. сетях.</a:t>
            </a:r>
            <a:endParaRPr lang="en-US" sz="1900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DB21F1E-5919-44B6-8DCD-5DE3699A0FC4}"/>
              </a:ext>
            </a:extLst>
          </p:cNvPr>
          <p:cNvSpPr/>
          <p:nvPr/>
        </p:nvSpPr>
        <p:spPr>
          <a:xfrm>
            <a:off x="12811433" y="7589520"/>
            <a:ext cx="1818968" cy="640080"/>
          </a:xfrm>
          <a:prstGeom prst="rect">
            <a:avLst/>
          </a:prstGeom>
          <a:solidFill>
            <a:srgbClr val="FFFDE6"/>
          </a:solidFill>
          <a:ln>
            <a:solidFill>
              <a:srgbClr val="FFFD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74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071" y="3303032"/>
            <a:ext cx="7408545" cy="676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Опасные места для селфи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758071" y="4304705"/>
            <a:ext cx="13114258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Многие места таят в себе опасность.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58071" y="4894778"/>
            <a:ext cx="6448901" cy="1263134"/>
          </a:xfrm>
          <a:prstGeom prst="roundRect">
            <a:avLst>
              <a:gd name="adj" fmla="val 7202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82266" y="5118973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Высокие здания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982266" y="5587246"/>
            <a:ext cx="6000512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Риск падения с высоты.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423547" y="4894778"/>
            <a:ext cx="6448901" cy="1263134"/>
          </a:xfrm>
          <a:prstGeom prst="roundRect">
            <a:avLst>
              <a:gd name="adj" fmla="val 7202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47742" y="5118973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Водные объекты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7647742" y="5587246"/>
            <a:ext cx="6000512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Утопление, сильное течение.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758071" y="6374487"/>
            <a:ext cx="6448901" cy="1263134"/>
          </a:xfrm>
          <a:prstGeom prst="roundRect">
            <a:avLst>
              <a:gd name="adj" fmla="val 7202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82266" y="6598682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Дикие животные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982266" y="7066955"/>
            <a:ext cx="6000512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Непредсказуемое поведение.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7423547" y="6374487"/>
            <a:ext cx="6448901" cy="1263134"/>
          </a:xfrm>
          <a:prstGeom prst="roundRect">
            <a:avLst>
              <a:gd name="adj" fmla="val 7202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47742" y="6598682"/>
            <a:ext cx="2707481" cy="338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Проезжая часть</a:t>
            </a:r>
            <a:endParaRPr lang="en-US" sz="2100" dirty="0"/>
          </a:p>
        </p:txBody>
      </p:sp>
      <p:sp>
        <p:nvSpPr>
          <p:cNvPr id="16" name="Text 13"/>
          <p:cNvSpPr/>
          <p:nvPr/>
        </p:nvSpPr>
        <p:spPr>
          <a:xfrm>
            <a:off x="7647742" y="7066955"/>
            <a:ext cx="6000512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Дорожные аварии, отвлечение внимания.</a:t>
            </a:r>
            <a:endParaRPr lang="en-US" sz="1700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63731711-565E-40F8-940F-1D62D770D286}"/>
              </a:ext>
            </a:extLst>
          </p:cNvPr>
          <p:cNvSpPr/>
          <p:nvPr/>
        </p:nvSpPr>
        <p:spPr>
          <a:xfrm>
            <a:off x="12811433" y="7767518"/>
            <a:ext cx="1740309" cy="346472"/>
          </a:xfrm>
          <a:prstGeom prst="rect">
            <a:avLst/>
          </a:prstGeom>
          <a:solidFill>
            <a:srgbClr val="FFFDE6"/>
          </a:solidFill>
          <a:ln>
            <a:solidFill>
              <a:srgbClr val="FFFD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826889"/>
            <a:ext cx="7262217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Примеры инцидентов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437" y="196869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Риск реальный, не выдумка.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705481" y="2641402"/>
            <a:ext cx="30480" cy="4761309"/>
          </a:xfrm>
          <a:prstGeom prst="roundRect">
            <a:avLst>
              <a:gd name="adj" fmla="val 340200"/>
            </a:avLst>
          </a:prstGeom>
          <a:solidFill>
            <a:srgbClr val="C3D4CC"/>
          </a:solidFill>
          <a:ln/>
        </p:spPr>
      </p:sp>
      <p:sp>
        <p:nvSpPr>
          <p:cNvPr id="6" name="Shape 3"/>
          <p:cNvSpPr/>
          <p:nvPr/>
        </p:nvSpPr>
        <p:spPr>
          <a:xfrm>
            <a:off x="6967954" y="3181469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C3D4CC"/>
          </a:solidFill>
          <a:ln/>
        </p:spPr>
      </p:sp>
      <p:sp>
        <p:nvSpPr>
          <p:cNvPr id="7" name="Shape 4"/>
          <p:cNvSpPr/>
          <p:nvPr/>
        </p:nvSpPr>
        <p:spPr>
          <a:xfrm>
            <a:off x="6443008" y="291905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15240">
            <a:solidFill>
              <a:srgbClr val="C3D4C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648510" y="3011567"/>
            <a:ext cx="144423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900" dirty="0"/>
          </a:p>
        </p:txBody>
      </p:sp>
      <p:sp>
        <p:nvSpPr>
          <p:cNvPr id="9" name="Text 6"/>
          <p:cNvSpPr/>
          <p:nvPr/>
        </p:nvSpPr>
        <p:spPr>
          <a:xfrm>
            <a:off x="8078510" y="2888218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Обрыв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8078510" y="3422094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Туристы, упавшие с обрыва.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6967954" y="4850844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C3D4CC"/>
          </a:solidFill>
          <a:ln/>
        </p:spPr>
      </p:sp>
      <p:sp>
        <p:nvSpPr>
          <p:cNvPr id="12" name="Shape 9"/>
          <p:cNvSpPr/>
          <p:nvPr/>
        </p:nvSpPr>
        <p:spPr>
          <a:xfrm>
            <a:off x="6443008" y="4588431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15240">
            <a:solidFill>
              <a:srgbClr val="C3D4C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605171" y="4680942"/>
            <a:ext cx="231100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900" dirty="0"/>
          </a:p>
        </p:txBody>
      </p:sp>
      <p:sp>
        <p:nvSpPr>
          <p:cNvPr id="14" name="Text 11"/>
          <p:cNvSpPr/>
          <p:nvPr/>
        </p:nvSpPr>
        <p:spPr>
          <a:xfrm>
            <a:off x="8078510" y="455759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Дорога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8078510" y="5091470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Аварии из-за селфи за рулем.</a:t>
            </a:r>
            <a:endParaRPr lang="en-US" sz="1900" dirty="0"/>
          </a:p>
        </p:txBody>
      </p:sp>
      <p:sp>
        <p:nvSpPr>
          <p:cNvPr id="16" name="Shape 13"/>
          <p:cNvSpPr/>
          <p:nvPr/>
        </p:nvSpPr>
        <p:spPr>
          <a:xfrm>
            <a:off x="6967954" y="6520220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C3D4CC"/>
          </a:solidFill>
          <a:ln/>
        </p:spPr>
      </p:sp>
      <p:sp>
        <p:nvSpPr>
          <p:cNvPr id="17" name="Shape 14"/>
          <p:cNvSpPr/>
          <p:nvPr/>
        </p:nvSpPr>
        <p:spPr>
          <a:xfrm>
            <a:off x="6443008" y="6257806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15240">
            <a:solidFill>
              <a:srgbClr val="C3D4CC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6601956" y="6350317"/>
            <a:ext cx="237411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3</a:t>
            </a:r>
            <a:endParaRPr lang="en-US" sz="2900" dirty="0"/>
          </a:p>
        </p:txBody>
      </p:sp>
      <p:sp>
        <p:nvSpPr>
          <p:cNvPr id="19" name="Text 16"/>
          <p:cNvSpPr/>
          <p:nvPr/>
        </p:nvSpPr>
        <p:spPr>
          <a:xfrm>
            <a:off x="8078510" y="622696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Животные</a:t>
            </a:r>
            <a:endParaRPr lang="en-US" sz="2400" dirty="0"/>
          </a:p>
        </p:txBody>
      </p:sp>
      <p:sp>
        <p:nvSpPr>
          <p:cNvPr id="20" name="Text 17"/>
          <p:cNvSpPr/>
          <p:nvPr/>
        </p:nvSpPr>
        <p:spPr>
          <a:xfrm>
            <a:off x="8078510" y="6760845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Нападения диких животных.</a:t>
            </a:r>
            <a:endParaRPr lang="en-US" sz="1900" dirty="0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B8F5E54D-718B-4255-A5AA-1F1D77365634}"/>
              </a:ext>
            </a:extLst>
          </p:cNvPr>
          <p:cNvSpPr/>
          <p:nvPr/>
        </p:nvSpPr>
        <p:spPr>
          <a:xfrm>
            <a:off x="12811433" y="7589520"/>
            <a:ext cx="1691148" cy="571254"/>
          </a:xfrm>
          <a:prstGeom prst="rect">
            <a:avLst/>
          </a:prstGeom>
          <a:solidFill>
            <a:srgbClr val="FFFDE6"/>
          </a:solidFill>
          <a:ln>
            <a:solidFill>
              <a:srgbClr val="FFFD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08430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3525" y="2543294"/>
            <a:ext cx="4168735" cy="521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100"/>
              </a:lnSpc>
              <a:buNone/>
            </a:pPr>
            <a:r>
              <a:rPr lang="en-US" sz="3250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Профилактика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583525" y="3314343"/>
            <a:ext cx="13463349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Безопасное селфи - это возможно.</a:t>
            </a:r>
            <a:endParaRPr lang="en-US" sz="13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525" y="3768685"/>
            <a:ext cx="833676" cy="133397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67232" y="3935373"/>
            <a:ext cx="2084308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Осведомленность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1667232" y="4295894"/>
            <a:ext cx="12379643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Знать о риске, быть бдительным.</a:t>
            </a:r>
            <a:endParaRPr lang="en-US" sz="13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525" y="5102662"/>
            <a:ext cx="833676" cy="133397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667232" y="5269349"/>
            <a:ext cx="2084308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Правила</a:t>
            </a:r>
            <a:endParaRPr lang="en-US" sz="1600" dirty="0"/>
          </a:p>
        </p:txBody>
      </p:sp>
      <p:sp>
        <p:nvSpPr>
          <p:cNvPr id="10" name="Text 5"/>
          <p:cNvSpPr/>
          <p:nvPr/>
        </p:nvSpPr>
        <p:spPr>
          <a:xfrm>
            <a:off x="1667232" y="5629870"/>
            <a:ext cx="12379643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Соблюдать правила безопасности.</a:t>
            </a:r>
            <a:endParaRPr lang="en-US" sz="13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3525" y="6436638"/>
            <a:ext cx="833676" cy="133397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667232" y="6603325"/>
            <a:ext cx="2084308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Ограничение</a:t>
            </a:r>
            <a:endParaRPr lang="en-US" sz="1600" dirty="0"/>
          </a:p>
        </p:txBody>
      </p:sp>
      <p:sp>
        <p:nvSpPr>
          <p:cNvPr id="13" name="Text 7"/>
          <p:cNvSpPr/>
          <p:nvPr/>
        </p:nvSpPr>
        <p:spPr>
          <a:xfrm>
            <a:off x="1667232" y="6963847"/>
            <a:ext cx="12379643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Свести к минимуму время в соц. сетях.</a:t>
            </a:r>
            <a:endParaRPr lang="en-US" sz="1300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9033C9A7-5872-4120-8455-9207565E5616}"/>
              </a:ext>
            </a:extLst>
          </p:cNvPr>
          <p:cNvSpPr/>
          <p:nvPr/>
        </p:nvSpPr>
        <p:spPr>
          <a:xfrm>
            <a:off x="12811432" y="7589520"/>
            <a:ext cx="1818967" cy="541757"/>
          </a:xfrm>
          <a:prstGeom prst="rect">
            <a:avLst/>
          </a:prstGeom>
          <a:solidFill>
            <a:srgbClr val="FFFDE6"/>
          </a:solidFill>
          <a:ln>
            <a:solidFill>
              <a:srgbClr val="FFFD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8541" y="558284"/>
            <a:ext cx="5061466" cy="632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Помните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708541" y="1494473"/>
            <a:ext cx="7726918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Ваша жизнь важнее селфи.</a:t>
            </a:r>
            <a:endParaRPr lang="en-US" sz="15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541" y="2046089"/>
            <a:ext cx="506135" cy="50613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8541" y="2754630"/>
            <a:ext cx="253067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Думайте</a:t>
            </a:r>
            <a:endParaRPr lang="en-US" sz="1950" dirty="0"/>
          </a:p>
        </p:txBody>
      </p:sp>
      <p:sp>
        <p:nvSpPr>
          <p:cNvPr id="7" name="Text 3"/>
          <p:cNvSpPr/>
          <p:nvPr/>
        </p:nvSpPr>
        <p:spPr>
          <a:xfrm>
            <a:off x="708541" y="3192423"/>
            <a:ext cx="7726918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Прежде чем сделать селфи.</a:t>
            </a:r>
            <a:endParaRPr lang="en-US" sz="15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541" y="4123611"/>
            <a:ext cx="506135" cy="50613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08541" y="4832152"/>
            <a:ext cx="253067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Заботьтесь</a:t>
            </a:r>
            <a:endParaRPr lang="en-US" sz="1950" dirty="0"/>
          </a:p>
        </p:txBody>
      </p:sp>
      <p:sp>
        <p:nvSpPr>
          <p:cNvPr id="10" name="Text 5"/>
          <p:cNvSpPr/>
          <p:nvPr/>
        </p:nvSpPr>
        <p:spPr>
          <a:xfrm>
            <a:off x="708541" y="5269944"/>
            <a:ext cx="7726918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О себе и своей безопасности.</a:t>
            </a:r>
            <a:endParaRPr lang="en-US" sz="15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8541" y="6201132"/>
            <a:ext cx="506135" cy="50613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08541" y="6909673"/>
            <a:ext cx="253067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Живите</a:t>
            </a:r>
            <a:endParaRPr lang="en-US" sz="1950" dirty="0"/>
          </a:p>
        </p:txBody>
      </p:sp>
      <p:sp>
        <p:nvSpPr>
          <p:cNvPr id="13" name="Text 7"/>
          <p:cNvSpPr/>
          <p:nvPr/>
        </p:nvSpPr>
        <p:spPr>
          <a:xfrm>
            <a:off x="708541" y="7347466"/>
            <a:ext cx="7726918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Настоящей жизнью, а не в соц. сетях.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4382095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Заключение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4037" y="552390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Селфи могут быть безопасными, если подходить к ним с умом.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4037" y="6196608"/>
            <a:ext cx="12902327" cy="736997"/>
          </a:xfrm>
          <a:prstGeom prst="roundRect">
            <a:avLst>
              <a:gd name="adj" fmla="val 14070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879277" y="6211848"/>
            <a:ext cx="128718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1126093" y="6367582"/>
            <a:ext cx="59384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Будьте внимательны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7565827" y="6367582"/>
            <a:ext cx="59384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Не рискуйте</a:t>
            </a:r>
            <a:endParaRPr lang="en-US" sz="190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01CD6B61-1147-4F39-AEC0-E33279C6ABDB}"/>
              </a:ext>
            </a:extLst>
          </p:cNvPr>
          <p:cNvSpPr/>
          <p:nvPr/>
        </p:nvSpPr>
        <p:spPr>
          <a:xfrm>
            <a:off x="12811433" y="7589520"/>
            <a:ext cx="1818968" cy="640080"/>
          </a:xfrm>
          <a:prstGeom prst="rect">
            <a:avLst/>
          </a:prstGeom>
          <a:solidFill>
            <a:srgbClr val="FFFDE6"/>
          </a:solidFill>
          <a:ln>
            <a:solidFill>
              <a:srgbClr val="FFFD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247</Words>
  <Application>Microsoft Office PowerPoint</Application>
  <PresentationFormat>Произвольный</PresentationFormat>
  <Paragraphs>74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Calibri</vt:lpstr>
      <vt:lpstr>Arial</vt:lpstr>
      <vt:lpstr>Overpass</vt:lpstr>
      <vt:lpstr>Syne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Андрей Мангольский</cp:lastModifiedBy>
  <cp:revision>2</cp:revision>
  <dcterms:created xsi:type="dcterms:W3CDTF">2024-09-16T05:04:12Z</dcterms:created>
  <dcterms:modified xsi:type="dcterms:W3CDTF">2024-09-16T05:09:58Z</dcterms:modified>
</cp:coreProperties>
</file>